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0"/>
  </p:notesMasterIdLst>
  <p:sldIdLst>
    <p:sldId id="263" r:id="rId3"/>
    <p:sldId id="265" r:id="rId4"/>
    <p:sldId id="266" r:id="rId5"/>
    <p:sldId id="292" r:id="rId6"/>
    <p:sldId id="289" r:id="rId7"/>
    <p:sldId id="270" r:id="rId8"/>
    <p:sldId id="271" r:id="rId9"/>
    <p:sldId id="294" r:id="rId10"/>
    <p:sldId id="308" r:id="rId11"/>
    <p:sldId id="310" r:id="rId12"/>
    <p:sldId id="276" r:id="rId13"/>
    <p:sldId id="277" r:id="rId14"/>
    <p:sldId id="275" r:id="rId15"/>
    <p:sldId id="278" r:id="rId16"/>
    <p:sldId id="291" r:id="rId17"/>
    <p:sldId id="290" r:id="rId18"/>
    <p:sldId id="283" r:id="rId19"/>
    <p:sldId id="284" r:id="rId20"/>
    <p:sldId id="285" r:id="rId21"/>
    <p:sldId id="314" r:id="rId22"/>
    <p:sldId id="293" r:id="rId23"/>
    <p:sldId id="295" r:id="rId24"/>
    <p:sldId id="303" r:id="rId25"/>
    <p:sldId id="296" r:id="rId26"/>
    <p:sldId id="302" r:id="rId27"/>
    <p:sldId id="298" r:id="rId28"/>
    <p:sldId id="305" r:id="rId29"/>
    <p:sldId id="306" r:id="rId30"/>
    <p:sldId id="307" r:id="rId31"/>
    <p:sldId id="304" r:id="rId32"/>
    <p:sldId id="311" r:id="rId33"/>
    <p:sldId id="312" r:id="rId34"/>
    <p:sldId id="313" r:id="rId35"/>
    <p:sldId id="315" r:id="rId36"/>
    <p:sldId id="281" r:id="rId37"/>
    <p:sldId id="282" r:id="rId38"/>
    <p:sldId id="309" r:id="rId39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63"/>
            <p14:sldId id="265"/>
          </p14:sldIdLst>
        </p14:section>
        <p14:section name="Indice" id="{3E0744B6-6059-4FE7-A335-3255A625E633}">
          <p14:sldIdLst>
            <p14:sldId id="266"/>
            <p14:sldId id="292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s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94"/>
            <p14:sldId id="308"/>
            <p14:sldId id="310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91"/>
            <p14:sldId id="290"/>
            <p14:sldId id="283"/>
            <p14:sldId id="284"/>
            <p14:sldId id="285"/>
            <p14:sldId id="314"/>
            <p14:sldId id="293"/>
            <p14:sldId id="295"/>
            <p14:sldId id="303"/>
            <p14:sldId id="296"/>
            <p14:sldId id="302"/>
            <p14:sldId id="298"/>
            <p14:sldId id="305"/>
            <p14:sldId id="306"/>
            <p14:sldId id="307"/>
            <p14:sldId id="304"/>
          </p14:sldIdLst>
        </p14:section>
        <p14:section name="Testes e resultados" id="{1B7B572C-8CCE-4EA9-BCD3-5DB4C7768781}">
          <p14:sldIdLst>
            <p14:sldId id="311"/>
            <p14:sldId id="312"/>
            <p14:sldId id="313"/>
          </p14:sldIdLst>
        </p14:section>
        <p14:section name="Demostração" id="{E78B898A-DC64-48E5-94E0-F3B0D83B8C02}">
          <p14:sldIdLst>
            <p14:sldId id="315"/>
          </p14:sldIdLst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</p14:sldIdLst>
        </p14:section>
        <p14:section name="Agradecimentos" id="{CC8DF322-E169-463B-86A3-C60F772434A2}">
          <p14:sldIdLst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FF00"/>
    <a:srgbClr val="1D68FF"/>
    <a:srgbClr val="051E33"/>
    <a:srgbClr val="FFFFFF"/>
    <a:srgbClr val="CD0721"/>
    <a:srgbClr val="A2193B"/>
    <a:srgbClr val="871948"/>
    <a:srgbClr val="26233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2841" autoAdjust="0"/>
  </p:normalViewPr>
  <p:slideViewPr>
    <p:cSldViewPr snapToGrid="0">
      <p:cViewPr varScale="1">
        <p:scale>
          <a:sx n="79" d="100"/>
          <a:sy n="79" d="100"/>
        </p:scale>
        <p:origin x="43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15/05/2022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projeto tem a finalidade de desenvolver um site com alguns dos programas criados num curso de programação e atribuir-lhes uma interface apelativa, interativa e original. O site acompanha as maiores tendências atuais do design de interface como: a tipografia com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storytelling</a:t>
            </a:r>
            <a:r>
              <a:rPr lang="pt-PT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transições e </a:t>
            </a:r>
            <a:r>
              <a:rPr lang="pt-PT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a responsividade.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Interface é toda a parte visual de um software. E consequentemente é onde ocorre a interação do usuário com o software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primeiro ano do curso usamos alguns programas que apesar de funcionarem perfeitamente para aquilo são propostos, têm uma interface não condizente com a época atual, algo que não é do meu agrado. 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em paralelo com o curso fiz um curso de programação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canal “Curso em Vídeo”, e que lá por serem programas básicos para a aprendizagem da linguagem as interfaces são textuais já que aparecem no terminal do editor de códigos, que apesar de até utilizar símbolos para a decoração ainda me sentia incomodado com a interface.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decorrer do curso da escola tivemos introdução ao desenvolvimento de sites e que mais tarde fui aprofundar no Youtube com o mesmo canal. 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49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os conhecimentos adquiridos decide criar um site onde alguns dos programas aprendidos no curso de </a:t>
            </a:r>
            <a:r>
              <a:rPr lang="pt-PT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tivessem os aprimoramentos dos programas ao nível estético e ao nível funcional mantendo a sua essência. E já que estou a fazer um site decide que o site fosse moderno e com um design original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Isto quer dizer que o projeto é focado na estética dos programas e não na sua utilidade. Tudo isso em prol da extração máxima do potencial das aplicações e a melhor experiência do consumidor final.</a:t>
            </a:r>
            <a:endParaRPr lang="pt-S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75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13F4-AC1D-4760-A368-2813B17BA25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D577-A34B-413F-B2E4-D794A5024D3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473-9CDB-46FB-AC94-F77B2D13D18B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57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050D6-DA61-4233-96BB-CCA7954DD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6E0711-6B94-470A-B6EB-A027071A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82FC57-C784-4B0E-B2A8-0A02A60C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F38C8-64C7-4C8F-ADAA-715EB4ABA367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F28076-B264-4EBE-8BE5-B29BA9DB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30E358-572F-4F5B-8B30-EFE35DA6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78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177B7-9B5E-490F-8408-B785E10E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D85E04-03EE-47F6-AE8B-E2EFC08E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48B5FC-F884-4EB0-AD42-88BB968E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5000-73A4-46CD-ACDA-8CC73E2C7572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4CC312-9CCC-417F-A2BD-730D2978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496BD7-37A4-4621-B685-06F2B23E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61472-8037-4588-A1FF-23612AA0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82B7F44-4E88-4003-A31E-F784E92B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C1A20C-F9E3-497B-9CE6-194BC3BE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3901-6879-4B65-A4AA-C902BBACCBB2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3D5A85-7ED3-4581-B8FF-A86DCEC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49DADE-3184-41E0-A7D7-878128A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5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2BD9A-7260-4186-84B7-08385BF8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A5CCC0-D4B6-4EC3-9B0C-06FEFAF5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03B4FBA-9342-4344-932E-9EA59B9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A90796-39C5-41A0-A973-87633F2E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E011-E573-4B1F-AF95-F774CFAA9DD8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B9774A9-D176-40FF-B8F3-7E2195DB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6F9F51-27C8-4F86-AF42-D7D06B05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849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A1DCD-B646-423D-B488-C50256A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6E7FD2-B1CE-437C-A666-75A41E3C8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2357C29-CBF4-4533-8B8D-4FF111723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460B6EC-59B1-4250-8EAB-3882195D8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71D4DA4-5478-44AD-AF7F-B436216C4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BBE720B-CB3D-4535-8AAD-102AE822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86D6-73CE-4B76-810C-3D6EBB632161}" type="datetime1">
              <a:rPr lang="pt-PT" smtClean="0"/>
              <a:t>15/05/2022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B9E750E-D585-4E34-87EE-E55AEDDD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5B6366B-7740-457A-856D-B48695FE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558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43DBC-E643-4ECB-B207-E9983FCA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5E8842-7C89-4102-882C-C85774B9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C91D-92A7-4895-8E83-77C4696EF82E}" type="datetime1">
              <a:rPr lang="pt-PT" smtClean="0"/>
              <a:t>15/05/2022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FCA1428-2DEA-4F88-BBB4-FF000DA3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13C6133-582F-4F93-97DA-A822E25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539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660FCEC-248D-41A7-85BE-F3CA371C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C4C1-9E22-4A32-AE05-A8351D36260E}" type="datetime1">
              <a:rPr lang="pt-PT" smtClean="0"/>
              <a:t>15/05/2022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0B41458-658F-4527-A08F-32EC24C7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879294-AB6E-4396-AE5E-6E36D9C2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4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66D8-49A2-4B19-AB4C-5F1A320B1611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2E483-A189-47FB-BC24-F8F12BAD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CF3DC4-EF5D-402C-BAFF-54F450A2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4B80E1E-131E-4DC8-A90D-C5FD8C04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1BC39A7-7AD1-4038-895D-E714B246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DFF1-26F0-452C-8801-80DC8A899FEF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E0DAE8-FD65-4E42-A9BE-B02A112A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09C241F-4ABE-4E88-BF7D-25F4733E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01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98378-CB4D-4A0A-8CAE-40A56005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7D62E0E-F949-4546-B290-E9202718F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54AF296-D85B-446A-B626-66688F51C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A22E4F9-65BD-4B0F-8E41-767BC6CE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2904-D4F0-4F1C-978A-97191ADDF0C6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A94CA25-7BC6-4024-99F5-C495F457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FE09B6C-6DC6-4241-915C-A7C0DF63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2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5C3B-16BF-4BBE-8DC2-BC4286E2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ADE9058-99AF-4F73-BD35-16F25D3B6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B36F1A-A6B4-40C3-A0E3-9A6FF7F3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6BF2-B855-44CE-8F09-F00D14047545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F48746-7DDA-4253-93E9-E79B1849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C5D4C11-4B8F-44E6-B495-328502D5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2260D4-C41C-478E-ACE4-05F7CF3BC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0FA52B7-BCC9-484D-9EE2-CE0128665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8367A75-4BFC-4BF4-BD5C-4B4ED3D2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0808-8CD8-4317-873B-E3E7BEFA4713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F9BA5B-F352-4922-B7AD-9BCAF49F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F33E8BB-91FB-4906-827E-EECFD1E1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27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9F8B-E5C7-405D-B708-57251BE39F5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CB54-5B61-4CCD-885B-CA309559532F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B05B-F9E3-4997-B3F0-F9A38010050C}" type="datetime1">
              <a:rPr lang="pt-PT" smtClean="0"/>
              <a:t>15/05/2022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C544-1F38-470C-B5E5-B149037A2357}" type="datetime1">
              <a:rPr lang="pt-PT" smtClean="0"/>
              <a:t>15/05/2022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3B9B-4DFC-4298-842A-193B51AB6C1C}" type="datetime1">
              <a:rPr lang="pt-PT" smtClean="0"/>
              <a:t>15/05/2022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C8F7-3204-4979-A7A6-0EFC131200FB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57F5-35EA-4107-BBC8-78DDDCF5B1B4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4B10-06A4-463F-9086-15C50DF0ECAC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349B94C-39BB-4FB8-A2A5-8476070A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9C611A0-0C59-4D00-9194-C0E3A60A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74E458-6DEE-4D46-94C0-233B4461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930DD-4D77-470A-934C-231B7D62FC0B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C2B070-13E0-4B48-8BB1-06648E936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E38D57-2E81-41CF-BE97-BB9EE8826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63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microsoft.com/office/2007/relationships/hdphoto" Target="../media/hdphoto9.wdp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microsoft.com/office/2007/relationships/hdphoto" Target="../media/hdphoto7.wdp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4.png"/><Relationship Id="rId5" Type="http://schemas.openxmlformats.org/officeDocument/2006/relationships/image" Target="../media/image6.png"/><Relationship Id="rId10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1.png"/><Relationship Id="rId18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47.png"/><Relationship Id="rId12" Type="http://schemas.microsoft.com/office/2007/relationships/hdphoto" Target="../media/hdphoto11.wdp"/><Relationship Id="rId17" Type="http://schemas.microsoft.com/office/2007/relationships/hdphoto" Target="../media/hdphoto2.wdp"/><Relationship Id="rId2" Type="http://schemas.openxmlformats.org/officeDocument/2006/relationships/image" Target="../media/image4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50.png"/><Relationship Id="rId5" Type="http://schemas.microsoft.com/office/2007/relationships/hdphoto" Target="../media/hdphoto6.wdp"/><Relationship Id="rId15" Type="http://schemas.openxmlformats.org/officeDocument/2006/relationships/image" Target="../media/image10.png"/><Relationship Id="rId10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9.png"/><Relationship Id="rId4" Type="http://schemas.microsoft.com/office/2007/relationships/hdphoto" Target="../media/hdphoto12.wdp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5.png"/><Relationship Id="rId7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722234-5EB5-A720-A491-9F6927E3023D}"/>
              </a:ext>
            </a:extLst>
          </p:cNvPr>
          <p:cNvGrpSpPr>
            <a:grpSpLocks noChangeAspect="1"/>
          </p:cNvGrpSpPr>
          <p:nvPr/>
        </p:nvGrpSpPr>
        <p:grpSpPr>
          <a:xfrm>
            <a:off x="9066933" y="719537"/>
            <a:ext cx="2924763" cy="590851"/>
            <a:chOff x="1087120" y="1441206"/>
            <a:chExt cx="7299960" cy="1474714"/>
          </a:xfrm>
        </p:grpSpPr>
        <p:pic>
          <p:nvPicPr>
            <p:cNvPr id="25" name="Picture 2" descr="EQAVET - Escola Profissional de Gondomar">
              <a:extLst>
                <a:ext uri="{FF2B5EF4-FFF2-40B4-BE49-F238E27FC236}">
                  <a16:creationId xmlns:a16="http://schemas.microsoft.com/office/drawing/2014/main" id="{AD2B9A8D-6462-6633-EEFF-E25A444C32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63735" b="17205"/>
            <a:stretch/>
          </p:blipFill>
          <p:spPr bwMode="auto">
            <a:xfrm>
              <a:off x="2491740" y="2576417"/>
              <a:ext cx="5895340" cy="33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EQAVET - Escola Profissional de Gondomar">
              <a:extLst>
                <a:ext uri="{FF2B5EF4-FFF2-40B4-BE49-F238E27FC236}">
                  <a16:creationId xmlns:a16="http://schemas.microsoft.com/office/drawing/2014/main" id="{163983E7-1D79-9784-0003-476352B61F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33126" r="41632" b="38638"/>
            <a:stretch/>
          </p:blipFill>
          <p:spPr bwMode="auto">
            <a:xfrm>
              <a:off x="2491740" y="2019299"/>
              <a:ext cx="2849880" cy="502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EQAVET - Escola Profissional de Gondomar">
              <a:extLst>
                <a:ext uri="{FF2B5EF4-FFF2-40B4-BE49-F238E27FC236}">
                  <a16:creationId xmlns:a16="http://schemas.microsoft.com/office/drawing/2014/main" id="{D628D0E3-0337-28A1-FE77-8F7CDFE43B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51" t="31278" b="39906"/>
            <a:stretch/>
          </p:blipFill>
          <p:spPr bwMode="auto">
            <a:xfrm>
              <a:off x="6408420" y="2008969"/>
              <a:ext cx="1978660" cy="51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EQAVET - Escola Profissional de Gondomar">
              <a:extLst>
                <a:ext uri="{FF2B5EF4-FFF2-40B4-BE49-F238E27FC236}">
                  <a16:creationId xmlns:a16="http://schemas.microsoft.com/office/drawing/2014/main" id="{C34E3F0C-A19E-A8E6-4871-C1799834DA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11" b="17205"/>
            <a:stretch/>
          </p:blipFill>
          <p:spPr bwMode="auto">
            <a:xfrm>
              <a:off x="1087120" y="1441206"/>
              <a:ext cx="1381760" cy="147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EQAVET - Escola Profissional de Gondomar">
              <a:extLst>
                <a:ext uri="{FF2B5EF4-FFF2-40B4-BE49-F238E27FC236}">
                  <a16:creationId xmlns:a16="http://schemas.microsoft.com/office/drawing/2014/main" id="{FDEF7300-CB33-A196-148B-4C0F2A94E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26" t="22103" r="26944" b="35771"/>
            <a:stretch/>
          </p:blipFill>
          <p:spPr bwMode="auto">
            <a:xfrm>
              <a:off x="5439410" y="1831067"/>
              <a:ext cx="967740" cy="75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0F4004-3371-1B94-A4B0-9AB8B731AC8F}"/>
              </a:ext>
            </a:extLst>
          </p:cNvPr>
          <p:cNvSpPr txBox="1"/>
          <p:nvPr/>
        </p:nvSpPr>
        <p:spPr>
          <a:xfrm>
            <a:off x="5880673" y="5456083"/>
            <a:ext cx="6324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Escola Técnica e Profissional de Mafra</a:t>
            </a:r>
          </a:p>
          <a:p>
            <a:pPr algn="r"/>
            <a:r>
              <a:rPr lang="pt-PT" sz="1800" dirty="0">
                <a:latin typeface="Baskerville Old Face" panose="02020602080505020303" pitchFamily="18" charset="0"/>
              </a:rPr>
              <a:t>                                  </a:t>
            </a:r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Curso: TEAC</a:t>
            </a:r>
            <a:endParaRPr lang="pt-PT" sz="2400" dirty="0">
              <a:ln w="0"/>
              <a:solidFill>
                <a:schemeClr val="bg1"/>
              </a:solidFill>
              <a:effectLst>
                <a:glow rad="127000">
                  <a:srgbClr val="0519AB">
                    <a:alpha val="2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sx="1000" sy="1000" algn="ctr" rotWithShape="0">
              <a:schemeClr val="bg1"/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2000"/>
                </a:schemeClr>
              </a:glow>
              <a:outerShdw blurRad="63500" sx="103000" sy="103000" algn="tl" rotWithShape="0">
                <a:schemeClr val="tx1">
                  <a:alpha val="2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5000"/>
                </a:schemeClr>
              </a:glow>
              <a:outerShdw blurRad="88900" sx="102000" sy="102000" algn="tl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12770" y="5516398"/>
            <a:ext cx="192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Ayres Major</a:t>
            </a:r>
            <a:endParaRPr lang="pt-PT" sz="2400" b="1" dirty="0">
              <a:effectLst>
                <a:glow rad="127000">
                  <a:srgbClr val="0519AB">
                    <a:alpha val="20000"/>
                  </a:srgbClr>
                </a:glow>
              </a:effectLst>
              <a:latin typeface="Californian FB" panose="0207040306080B030204" pitchFamily="18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2000090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03324" y="5939216"/>
            <a:ext cx="210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75D2B261-8DED-9370-DD96-33348B631E4E}"/>
              </a:ext>
            </a:extLst>
          </p:cNvPr>
          <p:cNvGrpSpPr>
            <a:grpSpLocks noChangeAspect="1"/>
          </p:cNvGrpSpPr>
          <p:nvPr/>
        </p:nvGrpSpPr>
        <p:grpSpPr>
          <a:xfrm>
            <a:off x="7744778" y="87540"/>
            <a:ext cx="1771732" cy="662759"/>
            <a:chOff x="0" y="0"/>
            <a:chExt cx="13093600" cy="4897974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B4687F2-3029-5D53-96C5-2A61C8B5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91059"/>
            <a:stretch>
              <a:fillRect/>
            </a:stretch>
          </p:blipFill>
          <p:spPr>
            <a:xfrm>
              <a:off x="0" y="0"/>
              <a:ext cx="3649282" cy="4897974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7A39F4D-BF81-F1A1-5C45-35DD42EB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1897" b="33968"/>
            <a:stretch>
              <a:fillRect/>
            </a:stretch>
          </p:blipFill>
          <p:spPr>
            <a:xfrm>
              <a:off x="2875233" y="448649"/>
              <a:ext cx="10218367" cy="3485977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B5691CE3-6491-B002-3868-F8A38D3859E0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12º TEAC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F5A1B8CC-5182-862D-94BF-7717FFE786A3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7" name="Google Shape;459;p29">
            <a:extLst>
              <a:ext uri="{FF2B5EF4-FFF2-40B4-BE49-F238E27FC236}">
                <a16:creationId xmlns:a16="http://schemas.microsoft.com/office/drawing/2014/main" id="{59E75498-C515-A9D4-05B2-471BB9963673}"/>
              </a:ext>
            </a:extLst>
          </p:cNvPr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463;p29">
            <a:extLst>
              <a:ext uri="{FF2B5EF4-FFF2-40B4-BE49-F238E27FC236}">
                <a16:creationId xmlns:a16="http://schemas.microsoft.com/office/drawing/2014/main" id="{A41D8C96-D430-96FD-B871-E8A6C474C45D}"/>
              </a:ext>
            </a:extLst>
          </p:cNvPr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Retângulo: Cantos Superiores Arredondados 138">
            <a:extLst>
              <a:ext uri="{FF2B5EF4-FFF2-40B4-BE49-F238E27FC236}">
                <a16:creationId xmlns:a16="http://schemas.microsoft.com/office/drawing/2014/main" id="{7B55340B-3D7F-B764-57FA-A03E029AB286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14ADFE57-2DC2-80E2-CAB6-3ED5EE7E5C50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F7269FAD-502D-14E6-4D72-AA18E05CA04B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33E05213-3996-3DFF-A882-2BF6816DA491}"/>
              </a:ext>
            </a:extLst>
          </p:cNvPr>
          <p:cNvGrpSpPr/>
          <p:nvPr/>
        </p:nvGrpSpPr>
        <p:grpSpPr>
          <a:xfrm>
            <a:off x="5618996" y="2183473"/>
            <a:ext cx="3980800" cy="2239200"/>
            <a:chOff x="5618996" y="2183473"/>
            <a:chExt cx="3980800" cy="2239200"/>
          </a:xfrm>
        </p:grpSpPr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4C4FC91C-1532-8272-054A-182154E8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8996" y="2183473"/>
              <a:ext cx="3980800" cy="22392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</p:spPr>
        </p:pic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CB95633D-386C-A8A2-459D-EC83CB0E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7232607" y="2196934"/>
              <a:ext cx="753578" cy="69561"/>
            </a:xfrm>
            <a:prstGeom prst="rect">
              <a:avLst/>
            </a:prstGeom>
          </p:spPr>
        </p:pic>
      </p:grpSp>
      <p:pic>
        <p:nvPicPr>
          <p:cNvPr id="145" name="Imagem 144">
            <a:extLst>
              <a:ext uri="{FF2B5EF4-FFF2-40B4-BE49-F238E27FC236}">
                <a16:creationId xmlns:a16="http://schemas.microsoft.com/office/drawing/2014/main" id="{D85FB2D6-BA9A-C3BD-E580-0C576A841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067" y="2972953"/>
            <a:ext cx="680400" cy="772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151C85B9-1F28-2503-D72F-3A620D45AA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444" l="6111" r="94000">
                        <a14:foregroundMark x1="43111" y1="29111" x2="47556" y2="30444"/>
                        <a14:foregroundMark x1="31333" y1="27333" x2="64889" y2="28222"/>
                        <a14:foregroundMark x1="63333" y1="20222" x2="64889" y2="73333"/>
                        <a14:foregroundMark x1="38444" y1="76667" x2="64222" y2="37333"/>
                        <a14:foregroundMark x1="27111" y1="44444" x2="68222" y2="56222"/>
                        <a14:foregroundMark x1="25333" y1="61778" x2="78667" y2="86667"/>
                        <a14:foregroundMark x1="54222" y1="51556" x2="61556" y2="83778"/>
                        <a14:foregroundMark x1="21778" y1="48000" x2="48444" y2="68000"/>
                      </a14:backgroundRemoval>
                    </a14:imgEffect>
                  </a14:imgLayer>
                </a14:imgProps>
              </a:ext>
            </a:extLst>
          </a:blip>
          <a:srcRect l="8455" t="4419" r="8717" b="4247"/>
          <a:stretch/>
        </p:blipFill>
        <p:spPr>
          <a:xfrm>
            <a:off x="7301593" y="2983942"/>
            <a:ext cx="680400" cy="75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DA241EC2-DE9B-9053-4782-C66BD43759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567" b="95108" l="0" r="98256">
                        <a14:foregroundMark x1="42209" y1="34804" x2="42558" y2="72735"/>
                        <a14:foregroundMark x1="14884" y1="68966" x2="48372" y2="73216"/>
                        <a14:foregroundMark x1="16163" y1="76985" x2="41860" y2="69848"/>
                        <a14:foregroundMark x1="84070" y1="36969" x2="56744" y2="38974"/>
                        <a14:foregroundMark x1="62558" y1="35686" x2="61860" y2="61668"/>
                        <a14:foregroundMark x1="48953" y1="58140" x2="79884" y2="59423"/>
                        <a14:foregroundMark x1="77326" y1="56776" x2="68023" y2="78107"/>
                        <a14:foregroundMark x1="52209" y1="75461" x2="81512" y2="72334"/>
                      </a14:backgroundRemoval>
                    </a14:imgEffect>
                  </a14:imgLayer>
                </a14:imgProps>
              </a:ext>
            </a:extLst>
          </a:blip>
          <a:srcRect t="18228" b="4667"/>
          <a:stretch/>
        </p:blipFill>
        <p:spPr>
          <a:xfrm>
            <a:off x="6123038" y="2979799"/>
            <a:ext cx="678481" cy="758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Retângulo 147">
            <a:extLst>
              <a:ext uri="{FF2B5EF4-FFF2-40B4-BE49-F238E27FC236}">
                <a16:creationId xmlns:a16="http://schemas.microsoft.com/office/drawing/2014/main" id="{1744D5C7-8343-FC80-DC54-431842C523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9" name="Google Shape;458;p29">
            <a:extLst>
              <a:ext uri="{FF2B5EF4-FFF2-40B4-BE49-F238E27FC236}">
                <a16:creationId xmlns:a16="http://schemas.microsoft.com/office/drawing/2014/main" id="{9AE08CDE-01AE-AEB2-DC9D-549105601DD3}"/>
              </a:ext>
            </a:extLst>
          </p:cNvPr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0" name="Google Shape;449;p29">
            <a:extLst>
              <a:ext uri="{FF2B5EF4-FFF2-40B4-BE49-F238E27FC236}">
                <a16:creationId xmlns:a16="http://schemas.microsoft.com/office/drawing/2014/main" id="{AF70C50C-C918-42AE-46DE-C2433B88F29A}"/>
              </a:ext>
            </a:extLst>
          </p:cNvPr>
          <p:cNvSpPr txBox="1">
            <a:spLocks/>
          </p:cNvSpPr>
          <p:nvPr/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pPr algn="l"/>
            <a:r>
              <a:rPr lang="pt-PT"/>
              <a:t>Escolha e Fundamentação do Projeto</a:t>
            </a:r>
            <a:endParaRPr lang="pt-PT" dirty="0"/>
          </a:p>
        </p:txBody>
      </p:sp>
      <p:pic>
        <p:nvPicPr>
          <p:cNvPr id="151" name="Imagem 150">
            <a:extLst>
              <a:ext uri="{FF2B5EF4-FFF2-40B4-BE49-F238E27FC236}">
                <a16:creationId xmlns:a16="http://schemas.microsoft.com/office/drawing/2014/main" id="{D02F8E57-749A-1837-6029-3776CAE86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913" y="2475114"/>
            <a:ext cx="1907773" cy="1907773"/>
          </a:xfrm>
          <a:prstGeom prst="rect">
            <a:avLst/>
          </a:prstGeom>
        </p:spPr>
      </p:pic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CDBD8833-A996-8253-0E79-FA66FA590194}"/>
              </a:ext>
            </a:extLst>
          </p:cNvPr>
          <p:cNvGrpSpPr/>
          <p:nvPr/>
        </p:nvGrpSpPr>
        <p:grpSpPr>
          <a:xfrm>
            <a:off x="8461973" y="2437004"/>
            <a:ext cx="2072112" cy="1983992"/>
            <a:chOff x="2318629" y="8708201"/>
            <a:chExt cx="2072112" cy="1983992"/>
          </a:xfrm>
        </p:grpSpPr>
        <p:pic>
          <p:nvPicPr>
            <p:cNvPr id="153" name="Imagem 152">
              <a:extLst>
                <a:ext uri="{FF2B5EF4-FFF2-40B4-BE49-F238E27FC236}">
                  <a16:creationId xmlns:a16="http://schemas.microsoft.com/office/drawing/2014/main" id="{A70E6A12-F1AA-80DF-98C2-F6A121C0D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3412456" y="8720115"/>
              <a:ext cx="978285" cy="1078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4" name="Imagem 153">
              <a:extLst>
                <a:ext uri="{FF2B5EF4-FFF2-40B4-BE49-F238E27FC236}">
                  <a16:creationId xmlns:a16="http://schemas.microsoft.com/office/drawing/2014/main" id="{CBD17EF6-F8D4-F16F-50CA-6FB681442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2318629" y="8708201"/>
              <a:ext cx="975526" cy="1090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92B2D955-F668-F87C-7591-7E5E7E879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1444" y="9581840"/>
              <a:ext cx="978285" cy="11103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6" name="Picture 4" descr="➕ Plus Emoji">
            <a:extLst>
              <a:ext uri="{FF2B5EF4-FFF2-40B4-BE49-F238E27FC236}">
                <a16:creationId xmlns:a16="http://schemas.microsoft.com/office/drawing/2014/main" id="{F11BF4E5-8F5A-0A05-A306-669D16ED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599" y="2638770"/>
            <a:ext cx="1580461" cy="15804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F5B695FF-9AA1-9D57-8B9F-1A0CA952DF41}"/>
              </a:ext>
            </a:extLst>
          </p:cNvPr>
          <p:cNvGrpSpPr/>
          <p:nvPr/>
        </p:nvGrpSpPr>
        <p:grpSpPr>
          <a:xfrm>
            <a:off x="0" y="-6151"/>
            <a:ext cx="12192000" cy="6858000"/>
            <a:chOff x="0" y="-6151"/>
            <a:chExt cx="12192000" cy="6858000"/>
          </a:xfrm>
        </p:grpSpPr>
        <p:pic>
          <p:nvPicPr>
            <p:cNvPr id="158" name="Imagem 157">
              <a:extLst>
                <a:ext uri="{FF2B5EF4-FFF2-40B4-BE49-F238E27FC236}">
                  <a16:creationId xmlns:a16="http://schemas.microsoft.com/office/drawing/2014/main" id="{EFBE5484-A832-F67F-BD6F-2D682804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6151"/>
              <a:ext cx="12192000" cy="6858000"/>
            </a:xfrm>
            <a:prstGeom prst="rect">
              <a:avLst/>
            </a:prstGeom>
          </p:spPr>
        </p:pic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6AAD32E6-FC2E-0325-40E1-608B98E67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5336704" y="17490"/>
              <a:ext cx="2476500" cy="228600"/>
            </a:xfrm>
            <a:prstGeom prst="rect">
              <a:avLst/>
            </a:prstGeom>
          </p:spPr>
        </p:pic>
      </p:grpSp>
      <p:pic>
        <p:nvPicPr>
          <p:cNvPr id="160" name="Imagem 159">
            <a:extLst>
              <a:ext uri="{FF2B5EF4-FFF2-40B4-BE49-F238E27FC236}">
                <a16:creationId xmlns:a16="http://schemas.microsoft.com/office/drawing/2014/main" id="{17AEBECF-86EB-DB6F-7B86-41219C8E8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" y="15240"/>
            <a:ext cx="12192000" cy="6857999"/>
          </a:xfrm>
          <a:prstGeom prst="rect">
            <a:avLst/>
          </a:prstGeom>
        </p:spPr>
      </p:pic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CBC9B3C3-EE8A-5042-62BD-B321B4626637}"/>
              </a:ext>
            </a:extLst>
          </p:cNvPr>
          <p:cNvSpPr txBox="1"/>
          <p:nvPr/>
        </p:nvSpPr>
        <p:spPr>
          <a:xfrm>
            <a:off x="1462582" y="2644170"/>
            <a:ext cx="2074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endParaRPr lang="pt-PT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B48EDBC6-A49D-55C3-A95C-D456335E50BB}"/>
              </a:ext>
            </a:extLst>
          </p:cNvPr>
          <p:cNvSpPr txBox="1"/>
          <p:nvPr/>
        </p:nvSpPr>
        <p:spPr>
          <a:xfrm>
            <a:off x="5000019" y="2644170"/>
            <a:ext cx="5729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Aleatório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58747A8E-E285-8647-AEC8-C90DEA3EA279}"/>
              </a:ext>
            </a:extLst>
          </p:cNvPr>
          <p:cNvSpPr txBox="1"/>
          <p:nvPr/>
        </p:nvSpPr>
        <p:spPr>
          <a:xfrm>
            <a:off x="2983751" y="2497976"/>
            <a:ext cx="622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PT" dirty="0"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6650519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17682 0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6784 0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61" grpId="0"/>
      <p:bldP spid="161" grpId="1"/>
      <p:bldP spid="161" grpId="2"/>
      <p:bldP spid="162" grpId="0"/>
      <p:bldP spid="162" grpId="1"/>
      <p:bldP spid="162" grpId="2"/>
      <p:bldP spid="1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1FBB81-86D1-9ECA-FA83-0DECACE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AF9D280-2FE9-5FCB-3C1B-A05D51BF85BE}"/>
              </a:ext>
            </a:extLst>
          </p:cNvPr>
          <p:cNvGrpSpPr/>
          <p:nvPr/>
        </p:nvGrpSpPr>
        <p:grpSpPr>
          <a:xfrm>
            <a:off x="3435604" y="1721232"/>
            <a:ext cx="5867400" cy="3641472"/>
            <a:chOff x="3273044" y="959232"/>
            <a:chExt cx="5867400" cy="3641472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0091CE2-1413-5982-7FB2-8DFF6F6F7899}"/>
                </a:ext>
              </a:extLst>
            </p:cNvPr>
            <p:cNvSpPr/>
            <p:nvPr/>
          </p:nvSpPr>
          <p:spPr>
            <a:xfrm>
              <a:off x="3273044" y="959232"/>
              <a:ext cx="5867400" cy="364147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64E9CBBB-5AAE-AF6D-86AC-1A57CC2F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653" y="1606528"/>
              <a:ext cx="1979821" cy="2727979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1B82FCC7-9621-6E9D-8C71-28B28BECB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6" r="68"/>
            <a:stretch/>
          </p:blipFill>
          <p:spPr>
            <a:xfrm>
              <a:off x="5885121" y="1612394"/>
              <a:ext cx="2973384" cy="2708010"/>
            </a:xfrm>
            <a:prstGeom prst="rect">
              <a:avLst/>
            </a:prstGeom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3C553A0-A961-84F7-037E-309D172D4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120" y="124875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76561B2-1305-DF40-F585-F53644E74E75}"/>
                </a:ext>
              </a:extLst>
            </p:cNvPr>
            <p:cNvSpPr txBox="1"/>
            <p:nvPr/>
          </p:nvSpPr>
          <p:spPr>
            <a:xfrm>
              <a:off x="6176730" y="125606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1185797-F3DE-0325-F8F0-2ADC6579591E}"/>
                </a:ext>
              </a:extLst>
            </p:cNvPr>
            <p:cNvSpPr txBox="1"/>
            <p:nvPr/>
          </p:nvSpPr>
          <p:spPr>
            <a:xfrm>
              <a:off x="3857162" y="1272248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Chrome</a:t>
              </a: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5A8C3FD3-E1A3-39F4-E5FA-3C1CA3FF5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653" y="1256064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2D09CED-3648-21EF-308C-B6F85C2F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CSS: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117758" y="10542858"/>
              <a:ext cx="3592512" cy="2446316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343323" y="10968414"/>
              <a:ext cx="3185061" cy="1782233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343323" y="10607512"/>
              <a:ext cx="2424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JavaScript: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0" y="2172275"/>
              <a:ext cx="28759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 </a:t>
              </a:r>
              <a:r>
                <a:rPr lang="en-US" sz="1200" b="0" i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"p"</a:t>
              </a:r>
              <a:r>
                <a:rPr lang="en-US" sz="1200" b="0" dirty="0">
                  <a:solidFill>
                    <a:schemeClr val="accent4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0000CD"/>
                  </a:solidFill>
                  <a:latin typeface="Consolas" panose="020B0609020204030204" pitchFamily="49" charset="0"/>
                </a:rPr>
                <a:t>red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font-family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"Maiandra GD"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338892" y="10955787"/>
              <a:ext cx="78901" cy="1800000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383716" y="10996348"/>
              <a:ext cx="33044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p = </a:t>
              </a:r>
              <a:r>
                <a:rPr lang="en-US" sz="1200" dirty="0" err="1">
                  <a:latin typeface="Consolas" panose="020B0609020204030204" pitchFamily="49" charset="0"/>
                </a:rPr>
                <a:t>document.getElementById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"p"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endParaRPr lang="en-US" sz="1200" dirty="0"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latin typeface="Consolas" panose="020B0609020204030204" pitchFamily="49" charset="0"/>
                </a:rPr>
                <a:t>p.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addEventListener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"click"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 i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window.alert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"O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foi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clicado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p.style.color</a:t>
              </a:r>
              <a:r>
                <a:rPr lang="en-US" sz="1200" dirty="0">
                  <a:latin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"green"</a:t>
              </a:r>
              <a:r>
                <a:rPr lang="en-US" sz="12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}</a:t>
              </a:r>
              <a:endParaRPr lang="pt-PT" sz="1200" dirty="0">
                <a:solidFill>
                  <a:srgbClr val="A52A2A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672" t="5402" r="9759" b="-2"/>
          <a:stretch/>
        </p:blipFill>
        <p:spPr>
          <a:xfrm>
            <a:off x="5088255" y="6551908"/>
            <a:ext cx="394335" cy="318270"/>
          </a:xfrm>
          <a:prstGeom prst="rect">
            <a:avLst/>
          </a:prstGeom>
          <a:ln>
            <a:noFill/>
          </a:ln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F743111-7CBA-D4CA-B26D-B2572D74AEB9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B876E8-5F88-5592-23D6-0ADC448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13</a:t>
            </a:fld>
            <a:endParaRPr lang="pt-PT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0A5E87D7-DBE3-45E7-EF59-CEC67707239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0" r="1" b="164"/>
          <a:stretch/>
        </p:blipFill>
        <p:spPr>
          <a:xfrm>
            <a:off x="-4168" y="-9011"/>
            <a:ext cx="5001908" cy="681748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B7B44960-4023-06BF-B057-2C5447A30C63}"/>
              </a:ext>
            </a:extLst>
          </p:cNvPr>
          <p:cNvSpPr/>
          <p:nvPr/>
        </p:nvSpPr>
        <p:spPr>
          <a:xfrm>
            <a:off x="-4168" y="610884"/>
            <a:ext cx="5001908" cy="6197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1B6EDF-4765-184B-D6E7-603E4E9AD5C7}"/>
              </a:ext>
            </a:extLst>
          </p:cNvPr>
          <p:cNvSpPr/>
          <p:nvPr/>
        </p:nvSpPr>
        <p:spPr>
          <a:xfrm>
            <a:off x="4478165" y="388222"/>
            <a:ext cx="176676" cy="180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59B375E-4D2C-F21A-CF8A-AFD5E84CC239}"/>
              </a:ext>
            </a:extLst>
          </p:cNvPr>
          <p:cNvSpPr/>
          <p:nvPr/>
        </p:nvSpPr>
        <p:spPr>
          <a:xfrm>
            <a:off x="1073805" y="388222"/>
            <a:ext cx="1724599" cy="180250"/>
          </a:xfrm>
          <a:prstGeom prst="rect">
            <a:avLst/>
          </a:prstGeom>
          <a:solidFill>
            <a:srgbClr val="E1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425698-AD32-7EEF-1645-46BCDD45BC9D}"/>
              </a:ext>
            </a:extLst>
          </p:cNvPr>
          <p:cNvSpPr txBox="1"/>
          <p:nvPr/>
        </p:nvSpPr>
        <p:spPr>
          <a:xfrm>
            <a:off x="1029170" y="354879"/>
            <a:ext cx="1467616" cy="24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exemplo.com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FBCDDDB-47F1-4E91-A5F7-95593D77BC17}"/>
              </a:ext>
            </a:extLst>
          </p:cNvPr>
          <p:cNvSpPr txBox="1"/>
          <p:nvPr/>
        </p:nvSpPr>
        <p:spPr>
          <a:xfrm>
            <a:off x="296806" y="72795"/>
            <a:ext cx="771547" cy="2730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17138C08-2A99-860E-B682-9F0DC6DCA4E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214"/>
          <a:stretch/>
        </p:blipFill>
        <p:spPr>
          <a:xfrm>
            <a:off x="175256" y="126379"/>
            <a:ext cx="129834" cy="1293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0D4204-BACC-CF80-03C4-99C165D5E641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título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F3A4D6-AA65-5BCB-65B5-410E0E0F251F}"/>
              </a:ext>
            </a:extLst>
          </p:cNvPr>
          <p:cNvSpPr txBox="1"/>
          <p:nvPr/>
        </p:nvSpPr>
        <p:spPr>
          <a:xfrm>
            <a:off x="196037" y="1326382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C6C0B97-A482-95F2-0E6D-5DC256AD8EFC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 err="1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 de título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B30FDA90-430D-3A99-F9AF-648FD817E751}"/>
              </a:ext>
            </a:extLst>
          </p:cNvPr>
          <p:cNvGrpSpPr/>
          <p:nvPr/>
        </p:nvGrpSpPr>
        <p:grpSpPr>
          <a:xfrm>
            <a:off x="1298299" y="598664"/>
            <a:ext cx="2316480" cy="735490"/>
            <a:chOff x="3266440" y="585310"/>
            <a:chExt cx="2316480" cy="735490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8699EE4-BEBB-65AE-ABD8-5211F8AD05F6}"/>
                </a:ext>
              </a:extLst>
            </p:cNvPr>
            <p:cNvGrpSpPr/>
            <p:nvPr/>
          </p:nvGrpSpPr>
          <p:grpSpPr>
            <a:xfrm>
              <a:off x="3266440" y="585310"/>
              <a:ext cx="2316480" cy="735490"/>
              <a:chOff x="3266440" y="585310"/>
              <a:chExt cx="2316480" cy="735490"/>
            </a:xfrm>
          </p:grpSpPr>
          <p:sp>
            <p:nvSpPr>
              <p:cNvPr id="67" name="Retângulo: Cantos Arredondados 66">
                <a:extLst>
                  <a:ext uri="{FF2B5EF4-FFF2-40B4-BE49-F238E27FC236}">
                    <a16:creationId xmlns:a16="http://schemas.microsoft.com/office/drawing/2014/main" id="{E74063E3-D4AF-CE6D-B05E-726A6289E6D5}"/>
                  </a:ext>
                </a:extLst>
              </p:cNvPr>
              <p:cNvSpPr/>
              <p:nvPr/>
            </p:nvSpPr>
            <p:spPr>
              <a:xfrm>
                <a:off x="3266440" y="585310"/>
                <a:ext cx="2316480" cy="735490"/>
              </a:xfrm>
              <a:prstGeom prst="roundRect">
                <a:avLst>
                  <a:gd name="adj" fmla="val 4347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FEFA0DA9-F1A3-A562-58D0-42E5A0AC391D}"/>
                  </a:ext>
                </a:extLst>
              </p:cNvPr>
              <p:cNvSpPr txBox="1"/>
              <p:nvPr/>
            </p:nvSpPr>
            <p:spPr>
              <a:xfrm>
                <a:off x="3266440" y="605630"/>
                <a:ext cx="172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chemeClr val="bg1"/>
                    </a:solidFill>
                  </a:rPr>
                  <a:t>www.exemplo.com diz</a:t>
                </a:r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972B24C1-A5D3-678F-330D-DC9AA49C8E37}"/>
                  </a:ext>
                </a:extLst>
              </p:cNvPr>
              <p:cNvSpPr txBox="1"/>
              <p:nvPr/>
            </p:nvSpPr>
            <p:spPr>
              <a:xfrm>
                <a:off x="3286760" y="842558"/>
                <a:ext cx="1727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000" dirty="0">
                    <a:solidFill>
                      <a:schemeClr val="bg1"/>
                    </a:solidFill>
                  </a:rPr>
                  <a:t>O parágrafo foi clicado</a:t>
                </a:r>
              </a:p>
            </p:txBody>
          </p:sp>
        </p:grpSp>
        <p:sp>
          <p:nvSpPr>
            <p:cNvPr id="66" name="Retângulo: Cantos Arredondados 65">
              <a:extLst>
                <a:ext uri="{FF2B5EF4-FFF2-40B4-BE49-F238E27FC236}">
                  <a16:creationId xmlns:a16="http://schemas.microsoft.com/office/drawing/2014/main" id="{ACB7AFF7-426D-C03E-54A8-85BBBC3276C4}"/>
                </a:ext>
              </a:extLst>
            </p:cNvPr>
            <p:cNvSpPr/>
            <p:nvPr/>
          </p:nvSpPr>
          <p:spPr>
            <a:xfrm>
              <a:off x="5224780" y="1087120"/>
              <a:ext cx="281940" cy="1574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500" dirty="0">
                  <a:solidFill>
                    <a:schemeClr val="tx1"/>
                  </a:solidFill>
                </a:rPr>
                <a:t>OK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E70FF61-17BB-BDD1-831E-2EB7644F49BB}"/>
              </a:ext>
            </a:extLst>
          </p:cNvPr>
          <p:cNvSpPr txBox="1"/>
          <p:nvPr/>
        </p:nvSpPr>
        <p:spPr>
          <a:xfrm>
            <a:off x="193186" y="1326510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6B033B7E-CE99-572E-8C9C-DF12A7DD21F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1107619" y="3477179"/>
            <a:ext cx="238298" cy="387344"/>
          </a:xfrm>
          <a:prstGeom prst="rect">
            <a:avLst/>
          </a:prstGeom>
        </p:spPr>
      </p:pic>
      <p:sp>
        <p:nvSpPr>
          <p:cNvPr id="73" name="Fluxograma: Fita Perfurada 72">
            <a:extLst>
              <a:ext uri="{FF2B5EF4-FFF2-40B4-BE49-F238E27FC236}">
                <a16:creationId xmlns:a16="http://schemas.microsoft.com/office/drawing/2014/main" id="{2868DE76-39EA-830D-96CA-2BA468D2BF3A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A00BB11E-AE49-DBDE-DEA0-B08B491278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2661" y="0"/>
            <a:ext cx="7244220" cy="65990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0.16875 -0.29075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/>
      <p:bldP spid="7" grpId="1"/>
      <p:bldP spid="56" grpId="0"/>
      <p:bldP spid="56" grpId="1"/>
      <p:bldP spid="57" grpId="0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14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  <p:bldP spid="2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4063E7-7F2A-3A59-A0ED-360863BB2F52}"/>
              </a:ext>
            </a:extLst>
          </p:cNvPr>
          <p:cNvGrpSpPr/>
          <p:nvPr/>
        </p:nvGrpSpPr>
        <p:grpSpPr>
          <a:xfrm>
            <a:off x="2560320" y="2019744"/>
            <a:ext cx="7071360" cy="2818512"/>
            <a:chOff x="2560320" y="2019744"/>
            <a:chExt cx="7071360" cy="281851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4BFAE86-6011-4D80-A5DB-EBA9EE777932}"/>
                </a:ext>
              </a:extLst>
            </p:cNvPr>
            <p:cNvSpPr/>
            <p:nvPr/>
          </p:nvSpPr>
          <p:spPr>
            <a:xfrm>
              <a:off x="2560320" y="2019744"/>
              <a:ext cx="7071360" cy="281851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D33D0D6-E76C-DD22-2DC7-9B5BB7E7B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596" y="232647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0FFF5B-605D-9A9A-61F5-2A96DF2EB228}"/>
                </a:ext>
              </a:extLst>
            </p:cNvPr>
            <p:cNvSpPr txBox="1"/>
            <p:nvPr/>
          </p:nvSpPr>
          <p:spPr>
            <a:xfrm>
              <a:off x="6497278" y="236934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245F84C-BBB2-0787-297C-832FB5BFA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8"/>
            <a:stretch/>
          </p:blipFill>
          <p:spPr>
            <a:xfrm>
              <a:off x="2722831" y="2804300"/>
              <a:ext cx="3161811" cy="169246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B2D29F7-F8C0-8C2E-CC65-2113B8E6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881"/>
            <a:stretch/>
          </p:blipFill>
          <p:spPr>
            <a:xfrm>
              <a:off x="6251190" y="2790024"/>
              <a:ext cx="3189195" cy="1706353"/>
            </a:xfrm>
            <a:prstGeom prst="rect">
              <a:avLst/>
            </a:prstGeom>
          </p:spPr>
        </p:pic>
        <p:pic>
          <p:nvPicPr>
            <p:cNvPr id="1026" name="Picture 2" descr="Código Visual Studio">
              <a:extLst>
                <a:ext uri="{FF2B5EF4-FFF2-40B4-BE49-F238E27FC236}">
                  <a16:creationId xmlns:a16="http://schemas.microsoft.com/office/drawing/2014/main" id="{7F1CEF55-940C-4E6E-8B77-47005B78C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084" y="2359958"/>
              <a:ext cx="317116" cy="31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58C1F9-3F20-B64C-2D5D-15BE41588480}"/>
                </a:ext>
              </a:extLst>
            </p:cNvPr>
            <p:cNvSpPr txBox="1"/>
            <p:nvPr/>
          </p:nvSpPr>
          <p:spPr>
            <a:xfrm>
              <a:off x="3094736" y="2396528"/>
              <a:ext cx="1157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Visual </a:t>
              </a:r>
              <a:r>
                <a:rPr lang="pt-PT" sz="1200" dirty="0" err="1">
                  <a:solidFill>
                    <a:schemeClr val="bg1"/>
                  </a:solidFill>
                </a:rPr>
                <a:t>Studio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Moldura 16">
            <a:extLst>
              <a:ext uri="{FF2B5EF4-FFF2-40B4-BE49-F238E27FC236}">
                <a16:creationId xmlns:a16="http://schemas.microsoft.com/office/drawing/2014/main" id="{8D5C2F33-55DA-302B-5393-F73AABC10509}"/>
              </a:ext>
            </a:extLst>
          </p:cNvPr>
          <p:cNvSpPr>
            <a:spLocks noChangeAspect="1"/>
          </p:cNvSpPr>
          <p:nvPr/>
        </p:nvSpPr>
        <p:spPr>
          <a:xfrm>
            <a:off x="2639568" y="2176272"/>
            <a:ext cx="3402764" cy="2529840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8" name="Moldura 17">
            <a:extLst>
              <a:ext uri="{FF2B5EF4-FFF2-40B4-BE49-F238E27FC236}">
                <a16:creationId xmlns:a16="http://schemas.microsoft.com/office/drawing/2014/main" id="{FA9C809C-E1F0-C82F-DBCE-21407D085E0E}"/>
              </a:ext>
            </a:extLst>
          </p:cNvPr>
          <p:cNvSpPr>
            <a:spLocks noChangeAspect="1"/>
          </p:cNvSpPr>
          <p:nvPr/>
        </p:nvSpPr>
        <p:spPr>
          <a:xfrm>
            <a:off x="6106966" y="2182368"/>
            <a:ext cx="3457657" cy="2529840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262660"/>
      </p:ext>
    </p:extLst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C78A8D-8C92-6E4A-B676-A040118166CC}"/>
              </a:ext>
            </a:extLst>
          </p:cNvPr>
          <p:cNvGrpSpPr/>
          <p:nvPr/>
        </p:nvGrpSpPr>
        <p:grpSpPr>
          <a:xfrm>
            <a:off x="326807" y="1418590"/>
            <a:ext cx="11862817" cy="5166995"/>
            <a:chOff x="-176113" y="-3155315"/>
            <a:chExt cx="11862817" cy="51669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A2E512B-3CA7-BFF2-14CF-311393AB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658"/>
            <a:stretch/>
          </p:blipFill>
          <p:spPr>
            <a:xfrm>
              <a:off x="-176113" y="-3155315"/>
              <a:ext cx="11862817" cy="5166995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75D5E74-B050-4607-885A-7EB3C34759AD}"/>
                </a:ext>
              </a:extLst>
            </p:cNvPr>
            <p:cNvSpPr/>
            <p:nvPr/>
          </p:nvSpPr>
          <p:spPr>
            <a:xfrm>
              <a:off x="7371080" y="-2643505"/>
              <a:ext cx="1651000" cy="3413760"/>
            </a:xfrm>
            <a:prstGeom prst="rect">
              <a:avLst/>
            </a:prstGeom>
            <a:solidFill>
              <a:srgbClr val="DF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ACB416F-C32B-9866-E58B-858A0FE28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146" y1="3519" x2="1510" y2="98704"/>
                        <a14:foregroundMark x1="1146" y1="98704" x2="95885" y2="97500"/>
                        <a14:foregroundMark x1="1146" y1="97315" x2="37188" y2="99907"/>
                        <a14:foregroundMark x1="1302" y1="4722" x2="98802" y2="5185"/>
                        <a14:foregroundMark x1="40729" y1="96667" x2="68958" y2="95833"/>
                        <a14:foregroundMark x1="23073" y1="21204" x2="1823" y2="20556"/>
                        <a14:foregroundMark x1="3854" y1="10556" x2="98958" y2="12037"/>
                        <a14:backgroundMark x1="30260" y1="23611" x2="28594" y2="94630"/>
                        <a14:backgroundMark x1="23385" y1="48426" x2="37760" y2="93056"/>
                        <a14:backgroundMark x1="21719" y1="94537" x2="41458" y2="94722"/>
                        <a14:backgroundMark x1="21406" y1="22593" x2="80417" y2="22407"/>
                        <a14:backgroundMark x1="41250" y1="92778" x2="61094" y2="93796"/>
                        <a14:backgroundMark x1="40729" y1="94352" x2="61250" y2="94630"/>
                        <a14:backgroundMark x1="40521" y1="95278" x2="61563" y2="95278"/>
                        <a14:backgroundMark x1="60781" y1="95278" x2="82604" y2="95185"/>
                        <a14:backgroundMark x1="28594" y1="24167" x2="82396" y2="69167"/>
                        <a14:backgroundMark x1="35573" y1="90278" x2="74583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6" y="635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BD1060-F8CD-4287-170E-C4CED9B9E22D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70D249A-6D07-EABB-753A-CF91066E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16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A9702-4DEF-E2AF-00DB-2F9E3EF03DCB}"/>
              </a:ext>
            </a:extLst>
          </p:cNvPr>
          <p:cNvSpPr/>
          <p:nvPr/>
        </p:nvSpPr>
        <p:spPr>
          <a:xfrm>
            <a:off x="7894320" y="2011680"/>
            <a:ext cx="1630680" cy="3413760"/>
          </a:xfrm>
          <a:prstGeom prst="rect">
            <a:avLst/>
          </a:prstGeom>
          <a:solidFill>
            <a:srgbClr val="DF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11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41BD0DE-2913-B6EC-114E-F9EF189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7DCA818-CC06-A293-5F7F-57B9D0D5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0EF0634-29D5-ABE6-79D3-8B3A3AF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F2D021-AE78-AF66-32CB-B888F96D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20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3655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456FBA9-58D0-5EC6-8A48-DB0AFD33025B}"/>
              </a:ext>
            </a:extLst>
          </p:cNvPr>
          <p:cNvGrpSpPr/>
          <p:nvPr/>
        </p:nvGrpSpPr>
        <p:grpSpPr>
          <a:xfrm>
            <a:off x="-369570" y="-55167"/>
            <a:ext cx="12896850" cy="24232260"/>
            <a:chOff x="-14390262" y="-8345727"/>
            <a:chExt cx="12530982" cy="2423226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D416854-1911-6F91-102A-5F0114591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/>
            <a:stretch/>
          </p:blipFill>
          <p:spPr>
            <a:xfrm>
              <a:off x="-14097000" y="-8345727"/>
              <a:ext cx="12192000" cy="1017108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50151F1-2A93-6692-6F43-0B9F140A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112240" y="1840600"/>
              <a:ext cx="12192000" cy="5932971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37A827B-F674-FB52-A343-6C96E4CD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112240" y="6466842"/>
              <a:ext cx="12192000" cy="5709206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5239D54-C0EB-1881-3D29-B511FCACC270}"/>
                </a:ext>
              </a:extLst>
            </p:cNvPr>
            <p:cNvSpPr/>
            <p:nvPr/>
          </p:nvSpPr>
          <p:spPr>
            <a:xfrm>
              <a:off x="-3154680" y="-6014006"/>
              <a:ext cx="129540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161A56D-FD97-859B-B3CC-7824438E1545}"/>
                </a:ext>
              </a:extLst>
            </p:cNvPr>
            <p:cNvSpPr/>
            <p:nvPr/>
          </p:nvSpPr>
          <p:spPr>
            <a:xfrm>
              <a:off x="-14390262" y="-6025436"/>
              <a:ext cx="163068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E4BF975-C39A-A82F-AC10-F07B56AA0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71"/>
            <a:stretch/>
          </p:blipFill>
          <p:spPr>
            <a:xfrm>
              <a:off x="-14112240" y="10456986"/>
              <a:ext cx="12192000" cy="542954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7CC9C11-A546-EEF4-AF82-1F818DD0740C}"/>
              </a:ext>
            </a:extLst>
          </p:cNvPr>
          <p:cNvGrpSpPr/>
          <p:nvPr/>
        </p:nvGrpSpPr>
        <p:grpSpPr>
          <a:xfrm>
            <a:off x="0" y="0"/>
            <a:ext cx="12237720" cy="8717280"/>
            <a:chOff x="0" y="0"/>
            <a:chExt cx="12237720" cy="871728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0E803C3-A0DB-4AB4-98D0-99CF18C56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0" t="275" r="-1"/>
            <a:stretch/>
          </p:blipFill>
          <p:spPr>
            <a:xfrm>
              <a:off x="0" y="0"/>
              <a:ext cx="12237720" cy="613116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A4E98CF-29E3-BEBF-F1C4-226400930D47}"/>
                </a:ext>
              </a:extLst>
            </p:cNvPr>
            <p:cNvSpPr/>
            <p:nvPr/>
          </p:nvSpPr>
          <p:spPr>
            <a:xfrm>
              <a:off x="0" y="5928360"/>
              <a:ext cx="12237720" cy="278892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EE72F59-093B-18B5-083E-BA7C91E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21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7D2B99-C0B9-ADF9-136C-8158A424DBA6}"/>
              </a:ext>
            </a:extLst>
          </p:cNvPr>
          <p:cNvSpPr txBox="1"/>
          <p:nvPr/>
        </p:nvSpPr>
        <p:spPr>
          <a:xfrm>
            <a:off x="3864880" y="520407"/>
            <a:ext cx="581155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 Geral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D0149FC-64E2-4EE2-21F7-8407EC146F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2782049" y="4196432"/>
            <a:ext cx="238298" cy="38734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5BD96C3-8635-6258-2558-6DB0EBA5C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" y="0"/>
            <a:ext cx="12267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00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0143 -1.238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6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1.23866 L -0.00235 -2.509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6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2.50972 L 2.97071E-17 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25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96198 -0.35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99" y="-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4298E11-507A-B753-B73F-18A12E53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6A99F8C-AB69-ED0B-8DFF-09E46D5B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22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D9AE12-6034-34D7-6CAD-B786900C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15A2D05-4BB5-4F77-AC1B-ADC399F3C5EA}"/>
              </a:ext>
            </a:extLst>
          </p:cNvPr>
          <p:cNvSpPr txBox="1"/>
          <p:nvPr/>
        </p:nvSpPr>
        <p:spPr>
          <a:xfrm>
            <a:off x="567159" y="439838"/>
            <a:ext cx="528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Responsividade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BBA207-1DAC-FB8B-073E-A52B46B9E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90" y="1102004"/>
            <a:ext cx="2366821" cy="513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07923-904F-4336-D91B-F39667F97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284" y="1809890"/>
            <a:ext cx="5261573" cy="242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612CA7-5790-CA5B-C711-6817802A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640" y="1096990"/>
            <a:ext cx="2302163" cy="498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846BCCF-356D-10CD-C3AA-C89B8C1E92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1591"/>
          <a:stretch/>
        </p:blipFill>
        <p:spPr>
          <a:xfrm>
            <a:off x="4811015" y="1249972"/>
            <a:ext cx="2564835" cy="4358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1498BAD-8306-1656-C67D-71E5363B8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1015" y="1239906"/>
            <a:ext cx="2593678" cy="437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4610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C68425D-C406-794C-24B5-B544AA3F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24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517F27-5A94-EDDE-BAED-405091C77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C06FCF-8B1F-8DA9-38DF-E0BDC927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1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B23168-94DD-8A68-CB0D-41A6F3C0C8D4}"/>
              </a:ext>
            </a:extLst>
          </p:cNvPr>
          <p:cNvSpPr txBox="1"/>
          <p:nvPr/>
        </p:nvSpPr>
        <p:spPr>
          <a:xfrm>
            <a:off x="567158" y="439838"/>
            <a:ext cx="848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Números aleatórios repetidos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B423B4-805A-D693-DE86-1B96ABFAE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27" t="30034" r="8798" b="-1"/>
          <a:stretch/>
        </p:blipFill>
        <p:spPr bwMode="auto">
          <a:xfrm>
            <a:off x="6477436" y="2075656"/>
            <a:ext cx="4444349" cy="3256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47C1E39-BF49-8388-2DF7-D64E82D2C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1" t="32165" r="9559"/>
          <a:stretch/>
        </p:blipFill>
        <p:spPr bwMode="auto">
          <a:xfrm>
            <a:off x="1064975" y="2075656"/>
            <a:ext cx="4649591" cy="3256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68125789"/>
      </p:ext>
    </p:extLst>
  </p:cSld>
  <p:clrMapOvr>
    <a:masterClrMapping/>
  </p:clrMapOvr>
  <p:transition>
    <p:wipe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68C4AEB-4892-E7AB-5F21-BC27187D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26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E210DB-4DE6-7F05-AB87-45ADB4FA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02D7B3-804E-AD90-19BE-F36B310B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537" b="60463" l="34063" r="43021">
                        <a14:foregroundMark x1="36927" y1="43889" x2="38021" y2="57778"/>
                        <a14:foregroundMark x1="35260" y1="49907" x2="40156" y2="55833"/>
                        <a14:foregroundMark x1="37500" y1="48426" x2="40833" y2="49630"/>
                      </a14:backgroundRemoval>
                    </a14:imgEffect>
                  </a14:imgLayer>
                </a14:imgProps>
              </a:ext>
            </a:extLst>
          </a:blip>
          <a:srcRect l="34375" t="40222" r="57125" b="39111"/>
          <a:stretch/>
        </p:blipFill>
        <p:spPr>
          <a:xfrm>
            <a:off x="13256342" y="2949258"/>
            <a:ext cx="200578" cy="27432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BACCB1F-258C-0B4C-1042-744352B483E5}"/>
              </a:ext>
            </a:extLst>
          </p:cNvPr>
          <p:cNvGrpSpPr/>
          <p:nvPr/>
        </p:nvGrpSpPr>
        <p:grpSpPr>
          <a:xfrm>
            <a:off x="0" y="0"/>
            <a:ext cx="18528755" cy="6858000"/>
            <a:chOff x="0" y="0"/>
            <a:chExt cx="18528755" cy="68580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DE781C7-B29A-3CE2-7874-306DADF4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B7F0391-C6D5-E382-6A57-CC9DCBD5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6755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500DF76F-C950-A5F4-8B95-906ED1E05976}"/>
              </a:ext>
            </a:extLst>
          </p:cNvPr>
          <p:cNvSpPr/>
          <p:nvPr/>
        </p:nvSpPr>
        <p:spPr>
          <a:xfrm>
            <a:off x="-411480" y="6721475"/>
            <a:ext cx="18940235" cy="7918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2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44166 0.125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50495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71A0A0-E7AC-D30E-1994-890114CD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27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55BAB-9931-7E40-B4CA-95DCBD4F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3B309A-767A-9DC6-988E-79906449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549"/>
            <a:ext cx="12192000" cy="64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9CF851D-B268-03A7-C643-9C99F453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28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AC9259-9CCC-40E2-6735-536A1C95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7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1254C1D-BFD6-71B0-1842-920F79EC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29</a:t>
            </a:fld>
            <a:endParaRPr lang="en-GB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EE0E8D-BEBB-1BC1-5FD9-E2EECCE8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3447DA-F9C9-6316-1C98-56FBDD6F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599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9EA76752-B781-A1B7-4690-F142AAD7A126}"/>
              </a:ext>
            </a:extLst>
          </p:cNvPr>
          <p:cNvSpPr/>
          <p:nvPr/>
        </p:nvSpPr>
        <p:spPr>
          <a:xfrm>
            <a:off x="1646750" y="1072951"/>
            <a:ext cx="7238170" cy="5582867"/>
          </a:xfrm>
          <a:prstGeom prst="roundRect">
            <a:avLst>
              <a:gd name="adj" fmla="val 4438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Hover">
            <a:extLst>
              <a:ext uri="{FF2B5EF4-FFF2-40B4-BE49-F238E27FC236}">
                <a16:creationId xmlns:a16="http://schemas.microsoft.com/office/drawing/2014/main" id="{81EC4624-6641-E8D2-0C6A-44FCDB4A168D}"/>
              </a:ext>
            </a:extLst>
          </p:cNvPr>
          <p:cNvSpPr/>
          <p:nvPr/>
        </p:nvSpPr>
        <p:spPr>
          <a:xfrm>
            <a:off x="2068830" y="1283321"/>
            <a:ext cx="1669366" cy="560719"/>
          </a:xfrm>
          <a:prstGeom prst="roundRect">
            <a:avLst>
              <a:gd name="adj" fmla="val 27898"/>
            </a:avLst>
          </a:prstGeom>
          <a:solidFill>
            <a:srgbClr val="1D68FF">
              <a:alpha val="58824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127BA41-E1AC-ED19-09EB-CB07C10404A2}"/>
              </a:ext>
            </a:extLst>
          </p:cNvPr>
          <p:cNvSpPr txBox="1"/>
          <p:nvPr/>
        </p:nvSpPr>
        <p:spPr>
          <a:xfrm>
            <a:off x="2133801" y="1250191"/>
            <a:ext cx="6545263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Agradecimentos</a:t>
            </a:r>
            <a:endParaRPr kumimoji="0" lang="pt-PT" sz="31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0.04557 0.0666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33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8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23 0.06667 L 0.19779 0.1363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347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3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79 0.13634 L 0.11432 0.20764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356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32 0.20764 L 0.11263 0.2752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63 0.27523 L 0.08503 0.3474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361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03 0.34745 L 0.04557 0.41319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328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1319 L 0.04557 0.48194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8194 L 0.08998 0.54977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338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4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8 0.54977 L 0.06029 0.61551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3287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5" grpId="15" animBg="1"/>
      <p:bldP spid="5" grpId="16" animBg="1"/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4FA7FF3-AA9D-8B00-742B-93820BD685AD}"/>
              </a:ext>
            </a:extLst>
          </p:cNvPr>
          <p:cNvSpPr txBox="1"/>
          <p:nvPr/>
        </p:nvSpPr>
        <p:spPr>
          <a:xfrm>
            <a:off x="567159" y="439838"/>
            <a:ext cx="487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Perspetiva 3D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3BB4B6-BDA0-7B4D-1A14-3EC294BD0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85" y="1772602"/>
            <a:ext cx="6444830" cy="33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67357"/>
      </p:ext>
    </p:extLst>
  </p:cSld>
  <p:clrMapOvr>
    <a:masterClrMapping/>
  </p:clrMapOvr>
  <p:transition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86D0D37-7760-6CA8-3124-8BA3CF9D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8506"/>
            <a:ext cx="12225347" cy="68765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889E9F-F31E-22CA-6ED0-4A431D1AF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86" y="0"/>
            <a:ext cx="2148114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0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0F70422-AB26-55CF-1A7A-034C3DC52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1920"/>
            <a:ext cx="12192000" cy="6979920"/>
          </a:xfrm>
          <a:prstGeom prst="rect">
            <a:avLst/>
          </a:prstGeom>
          <a:noFill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866BAF-A0A7-C71C-1801-E2C6182251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5"/>
          <a:stretch/>
        </p:blipFill>
        <p:spPr bwMode="auto">
          <a:xfrm>
            <a:off x="0" y="-121920"/>
            <a:ext cx="12192000" cy="697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EAC875-3F6D-078F-9C58-897E6972E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397" y="-121919"/>
            <a:ext cx="3925845" cy="697992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BE3826F-940E-6FD6-7CC3-6D49AAA7F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86" y="-121921"/>
            <a:ext cx="2148114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C921833-24C1-9D9D-07F6-500F1F9C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19F3AE5-9B43-448C-F865-1FEFD052A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86" y="0"/>
            <a:ext cx="2148114" cy="21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9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BA770F0-776A-C5A4-91F6-819CA7D57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013" y="0"/>
            <a:ext cx="5569974" cy="55699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0B0E1B-D9F8-AD26-1ED7-D8AEA5413D75}"/>
              </a:ext>
            </a:extLst>
          </p:cNvPr>
          <p:cNvSpPr txBox="1"/>
          <p:nvPr/>
        </p:nvSpPr>
        <p:spPr>
          <a:xfrm>
            <a:off x="-1043273" y="5569974"/>
            <a:ext cx="14278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6000" dirty="0"/>
              <a:t>ayresmajor.github.io/site-pap/</a:t>
            </a:r>
          </a:p>
        </p:txBody>
      </p:sp>
    </p:spTree>
    <p:extLst>
      <p:ext uri="{BB962C8B-B14F-4D97-AF65-F5344CB8AC3E}">
        <p14:creationId xmlns:p14="http://schemas.microsoft.com/office/powerpoint/2010/main" val="1452457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03D00A2-A9D3-5980-9FEA-16B3191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BD0ECC7-728E-E57A-875A-68BC9525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36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F06FB-0CA6-222A-AC39-2836714E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153BE7-5C20-A09E-78DF-0C8E8ADC954A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88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A8577AD-2A59-1918-AEA3-3C185E5D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37</a:t>
            </a:fld>
            <a:endParaRPr lang="pt-PT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DE28113-D3D6-1EB2-160B-39BCEF9301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BC62F96-C054-ACC8-FC4C-CDA02F65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8768000" cy="68580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3C6F5CE-47CE-5122-0D85-0D84A3327C3B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88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PT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4869218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" decel="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2.96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BA4993E-D106-A573-13A8-9CA4C4F4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77778E-6 L -1.14375 -0.40069 " pathEditMode="fixed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DF63B42-47AC-674C-5F29-2E647175CE48}"/>
              </a:ext>
            </a:extLst>
          </p:cNvPr>
          <p:cNvGrpSpPr/>
          <p:nvPr/>
        </p:nvGrpSpPr>
        <p:grpSpPr>
          <a:xfrm>
            <a:off x="6102096" y="3339545"/>
            <a:ext cx="4766532" cy="3137455"/>
            <a:chOff x="6102096" y="3461465"/>
            <a:chExt cx="4405654" cy="28581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AFD0AAF2-64AC-C0E4-4458-728CD5B20C0C}"/>
                </a:ext>
              </a:extLst>
            </p:cNvPr>
            <p:cNvSpPr/>
            <p:nvPr/>
          </p:nvSpPr>
          <p:spPr>
            <a:xfrm>
              <a:off x="6102096" y="3461465"/>
              <a:ext cx="4405654" cy="2858155"/>
            </a:xfrm>
            <a:prstGeom prst="roundRect">
              <a:avLst>
                <a:gd name="adj" fmla="val 3223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8BACF4C9-7D4F-A37F-7592-6785BAA4189B}"/>
                </a:ext>
              </a:extLst>
            </p:cNvPr>
            <p:cNvSpPr/>
            <p:nvPr/>
          </p:nvSpPr>
          <p:spPr>
            <a:xfrm>
              <a:off x="6107492" y="3465187"/>
              <a:ext cx="4399432" cy="259710"/>
            </a:xfrm>
            <a:prstGeom prst="round2SameRect">
              <a:avLst>
                <a:gd name="adj1" fmla="val 33654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F98367-B0AB-445B-4D7C-3AA5FE491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4018" y="3561597"/>
              <a:ext cx="79905" cy="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FFCC146-41FB-7F71-C68C-2E3845701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9314" y="3561343"/>
              <a:ext cx="80159" cy="802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D3341D-AB31-DE50-0D28-C309B985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4864" y="3562330"/>
              <a:ext cx="80159" cy="802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D53CAAB0-4EF3-DBA0-32FB-4419D598406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762965" y="3567049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77F0FA21-F251-6B44-A574-03FD531C5C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6878158" y="3568386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BEFF554A-901B-EC41-2D40-179024E062A9}"/>
                </a:ext>
              </a:extLst>
            </p:cNvPr>
            <p:cNvSpPr/>
            <p:nvPr/>
          </p:nvSpPr>
          <p:spPr>
            <a:xfrm>
              <a:off x="7090001" y="3537648"/>
              <a:ext cx="3197100" cy="12297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DF82B4-FEF1-1131-4A7A-8DD2FA00B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54790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14B47A-E88D-C6D1-5F9D-0CC539608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88346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CEEB6D-CAB2-A2C9-0DD7-C819E84D1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621903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2B851-F8A6-B535-FF25-6EA12530E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9703" y="3570935"/>
              <a:ext cx="32253" cy="326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6" name="Retângulo: Cantos Superiores Arredondados 45">
              <a:extLst>
                <a:ext uri="{FF2B5EF4-FFF2-40B4-BE49-F238E27FC236}">
                  <a16:creationId xmlns:a16="http://schemas.microsoft.com/office/drawing/2014/main" id="{6550F519-C400-367A-788F-61EDA3E6B320}"/>
                </a:ext>
              </a:extLst>
            </p:cNvPr>
            <p:cNvSpPr/>
            <p:nvPr/>
          </p:nvSpPr>
          <p:spPr>
            <a:xfrm rot="8861561" flipH="1">
              <a:off x="10151989" y="3603016"/>
              <a:ext cx="9321" cy="34182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3A5A618-EEB9-67AE-6DCB-6BF3C2B8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6</a:t>
            </a:fld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4896D7-426E-B834-8D66-34974E33FE97}"/>
              </a:ext>
            </a:extLst>
          </p:cNvPr>
          <p:cNvSpPr txBox="1"/>
          <p:nvPr/>
        </p:nvSpPr>
        <p:spPr>
          <a:xfrm>
            <a:off x="1483289" y="5164222"/>
            <a:ext cx="4292685" cy="6771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3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Transições e </a:t>
            </a:r>
            <a:r>
              <a:rPr lang="pt-PT" sz="3800" b="1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endParaRPr lang="pt-PT" sz="3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0D19444-7749-0AB0-D4CA-3A571D367264}"/>
              </a:ext>
            </a:extLst>
          </p:cNvPr>
          <p:cNvSpPr/>
          <p:nvPr/>
        </p:nvSpPr>
        <p:spPr>
          <a:xfrm>
            <a:off x="6177280" y="3687760"/>
            <a:ext cx="4627879" cy="26936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04E0F4-3975-CAF2-F9A7-08AB30E97DA5}"/>
              </a:ext>
            </a:extLst>
          </p:cNvPr>
          <p:cNvSpPr txBox="1"/>
          <p:nvPr/>
        </p:nvSpPr>
        <p:spPr>
          <a:xfrm>
            <a:off x="6036014" y="4409649"/>
            <a:ext cx="488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endParaRPr lang="pt-PT" sz="5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F006D503-9D44-4B3D-47A6-DF6FB253F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9368424" y="-226205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96746A90-6001-35A9-1A6B-1DD417024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65954"/>
          <a:stretch/>
        </p:blipFill>
        <p:spPr>
          <a:xfrm>
            <a:off x="0" y="0"/>
            <a:ext cx="12192000" cy="2334804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82355DC8-2CC4-A44B-519C-5816A36D3E66}"/>
              </a:ext>
            </a:extLst>
          </p:cNvPr>
          <p:cNvGrpSpPr/>
          <p:nvPr/>
        </p:nvGrpSpPr>
        <p:grpSpPr>
          <a:xfrm>
            <a:off x="1533002" y="3342592"/>
            <a:ext cx="4248073" cy="1740821"/>
            <a:chOff x="1533002" y="3342592"/>
            <a:chExt cx="4248073" cy="1740821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AF63E0CF-9D84-F38D-F72B-FE75318027DA}"/>
                </a:ext>
              </a:extLst>
            </p:cNvPr>
            <p:cNvGrpSpPr/>
            <p:nvPr/>
          </p:nvGrpSpPr>
          <p:grpSpPr>
            <a:xfrm>
              <a:off x="1533002" y="3342592"/>
              <a:ext cx="4248073" cy="1717088"/>
              <a:chOff x="1233410" y="128447"/>
              <a:chExt cx="8850748" cy="660110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ED4AF3A-9A28-65F3-FA36-8D63E8206B16}"/>
                  </a:ext>
                </a:extLst>
              </p:cNvPr>
              <p:cNvSpPr/>
              <p:nvPr/>
            </p:nvSpPr>
            <p:spPr>
              <a:xfrm>
                <a:off x="1233410" y="128447"/>
                <a:ext cx="8850748" cy="6601100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rgbClr val="343434"/>
                  </a:gs>
                  <a:gs pos="48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B7FDB123-C964-A5F4-328D-A828EA395A01}"/>
                  </a:ext>
                </a:extLst>
              </p:cNvPr>
              <p:cNvSpPr/>
              <p:nvPr/>
            </p:nvSpPr>
            <p:spPr>
              <a:xfrm>
                <a:off x="1428610" y="128448"/>
                <a:ext cx="177518" cy="660109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" name="Retângulo: Cantos Superiores Arredondados 23">
                <a:extLst>
                  <a:ext uri="{FF2B5EF4-FFF2-40B4-BE49-F238E27FC236}">
                    <a16:creationId xmlns:a16="http://schemas.microsoft.com/office/drawing/2014/main" id="{EE225CCC-02C2-559A-2C3B-9F10C1614657}"/>
                  </a:ext>
                </a:extLst>
              </p:cNvPr>
              <p:cNvSpPr/>
              <p:nvPr/>
            </p:nvSpPr>
            <p:spPr>
              <a:xfrm rot="5400000">
                <a:off x="447185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77800" dist="177800" dir="161400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5" name="Retângulo: Cantos Superiores Arredondados 24">
                <a:extLst>
                  <a:ext uri="{FF2B5EF4-FFF2-40B4-BE49-F238E27FC236}">
                    <a16:creationId xmlns:a16="http://schemas.microsoft.com/office/drawing/2014/main" id="{3C48C225-82F6-0402-D79F-A5161E7379E0}"/>
                  </a:ext>
                </a:extLst>
              </p:cNvPr>
              <p:cNvSpPr/>
              <p:nvPr/>
            </p:nvSpPr>
            <p:spPr>
              <a:xfrm rot="5400000">
                <a:off x="4547601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65100" dist="127000" dir="5160000">
                  <a:prstClr val="black">
                    <a:alpha val="2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349609C8-79C2-0273-2CBC-2204DBCC270F}"/>
                </a:ext>
              </a:extLst>
            </p:cNvPr>
            <p:cNvSpPr txBox="1"/>
            <p:nvPr/>
          </p:nvSpPr>
          <p:spPr>
            <a:xfrm>
              <a:off x="3487420" y="4123004"/>
              <a:ext cx="204707" cy="830997"/>
            </a:xfrm>
            <a:prstGeom prst="rect">
              <a:avLst/>
            </a:prstGeom>
            <a:noFill/>
            <a:scene3d>
              <a:camera prst="perspectiveRight">
                <a:rot lat="0" lon="19799991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947ABE6-FCE2-4F26-2E41-67BD1F28E0E1}"/>
                </a:ext>
              </a:extLst>
            </p:cNvPr>
            <p:cNvSpPr txBox="1"/>
            <p:nvPr/>
          </p:nvSpPr>
          <p:spPr>
            <a:xfrm>
              <a:off x="3388542" y="3430623"/>
              <a:ext cx="328906" cy="830997"/>
            </a:xfrm>
            <a:prstGeom prst="rect">
              <a:avLst/>
            </a:prstGeom>
            <a:noFill/>
            <a:scene3d>
              <a:camera prst="orthographicFront">
                <a:rot lat="0" lon="2100000" rev="0"/>
              </a:camera>
              <a:lightRig rig="threePt" dir="t"/>
            </a:scene3d>
          </p:spPr>
          <p:txBody>
            <a:bodyPr wrap="square" rtlCol="0">
              <a:spAutoFit/>
              <a:scene3d>
                <a:camera prst="orthographicFront">
                  <a:rot lat="0" lon="20099989" rev="0"/>
                </a:camera>
                <a:lightRig rig="threePt" dir="t"/>
              </a:scene3d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16996268-3C7C-CAAB-0BAE-5FFC826A4DCE}"/>
                </a:ext>
              </a:extLst>
            </p:cNvPr>
            <p:cNvSpPr txBox="1"/>
            <p:nvPr/>
          </p:nvSpPr>
          <p:spPr>
            <a:xfrm>
              <a:off x="3696393" y="4101872"/>
              <a:ext cx="255562" cy="830997"/>
            </a:xfrm>
            <a:prstGeom prst="rect">
              <a:avLst/>
            </a:prstGeom>
            <a:noFill/>
            <a:scene3d>
              <a:camera prst="orthographicFront">
                <a:rot lat="0" lon="196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A15E1995-D2B2-5079-0F94-F955B29290DC}"/>
                </a:ext>
              </a:extLst>
            </p:cNvPr>
            <p:cNvSpPr txBox="1"/>
            <p:nvPr/>
          </p:nvSpPr>
          <p:spPr>
            <a:xfrm>
              <a:off x="3661647" y="3442974"/>
              <a:ext cx="255563" cy="830997"/>
            </a:xfrm>
            <a:prstGeom prst="rect">
              <a:avLst/>
            </a:prstGeom>
            <a:noFill/>
            <a:scene3d>
              <a:camera prst="orthographicFront">
                <a:rot lat="0" lon="1949997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1032" name="Picture 8" descr="Flat youth people hugging together Free Vector">
              <a:extLst>
                <a:ext uri="{FF2B5EF4-FFF2-40B4-BE49-F238E27FC236}">
                  <a16:creationId xmlns:a16="http://schemas.microsoft.com/office/drawing/2014/main" id="{4E173037-CE6A-6C41-2010-D254E8180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92" b="89688" l="5591" r="96486">
                          <a14:foregroundMark x1="76677" y1="41007" x2="75240" y2="46043"/>
                          <a14:foregroundMark x1="75240" y1="55635" x2="67891" y2="61151"/>
                          <a14:foregroundMark x1="47604" y1="30695" x2="47604" y2="30695"/>
                          <a14:foregroundMark x1="47604" y1="30695" x2="47923" y2="32374"/>
                          <a14:backgroundMark x1="29553" y1="70264" x2="28914" y2="72422"/>
                          <a14:backgroundMark x1="60064" y1="64748" x2="60383" y2="68345"/>
                          <a14:backgroundMark x1="60703" y1="68345" x2="60383" y2="72422"/>
                          <a14:backgroundMark x1="71246" y1="66906" x2="71565" y2="70024"/>
                          <a14:backgroundMark x1="42971" y1="65707" x2="42971" y2="64029"/>
                          <a14:backgroundMark x1="21885" y1="46523" x2="21885" y2="46523"/>
                          <a14:backgroundMark x1="19329" y1="37170" x2="19489" y2="38369"/>
                          <a14:backgroundMark x1="18850" y1="35971" x2="18850" y2="35971"/>
                          <a14:backgroundMark x1="21565" y1="46043" x2="21565" y2="46043"/>
                          <a14:backgroundMark x1="21246" y1="45084" x2="21246" y2="45084"/>
                          <a14:backgroundMark x1="21246" y1="45084" x2="21246" y2="45084"/>
                          <a14:backgroundMark x1="21246" y1="44125" x2="21246" y2="44125"/>
                          <a14:backgroundMark x1="19649" y1="39568" x2="19649" y2="39568"/>
                          <a14:backgroundMark x1="79553" y1="35012" x2="79553" y2="35012"/>
                          <a14:backgroundMark x1="79553" y1="35971" x2="79553" y2="35971"/>
                          <a14:backgroundMark x1="80351" y1="36211" x2="80351" y2="36211"/>
                          <a14:backgroundMark x1="78914" y1="36451" x2="78914" y2="36451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4" t="10333" b="15673"/>
            <a:stretch/>
          </p:blipFill>
          <p:spPr bwMode="auto">
            <a:xfrm>
              <a:off x="1688369" y="4101573"/>
              <a:ext cx="1894491" cy="98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FEDF54B-9249-544C-52DC-AC70DF8401C5}"/>
                </a:ext>
              </a:extLst>
            </p:cNvPr>
            <p:cNvSpPr txBox="1"/>
            <p:nvPr/>
          </p:nvSpPr>
          <p:spPr>
            <a:xfrm>
              <a:off x="1671286" y="3435735"/>
              <a:ext cx="1851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Tipogr</a:t>
              </a:r>
              <a:endParaRPr lang="pt-PT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994D0DE-602C-17D2-26EE-4692BB097CFE}"/>
                </a:ext>
              </a:extLst>
            </p:cNvPr>
            <p:cNvSpPr txBox="1"/>
            <p:nvPr/>
          </p:nvSpPr>
          <p:spPr>
            <a:xfrm>
              <a:off x="2089911" y="4101573"/>
              <a:ext cx="1610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 err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</a:t>
              </a:r>
              <a:endParaRPr lang="pt-PT" sz="4800" i="1" dirty="0">
                <a:effectLst>
                  <a:glow rad="101600">
                    <a:srgbClr val="FFFFFF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Programmer working in flat style Free Vector">
              <a:extLst>
                <a:ext uri="{FF2B5EF4-FFF2-40B4-BE49-F238E27FC236}">
                  <a16:creationId xmlns:a16="http://schemas.microsoft.com/office/drawing/2014/main" id="{C8CE5289-8F2A-2F53-DDF6-8C09F4EB2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1693" y1="30831" x2="43291" y2="60383"/>
                          <a14:foregroundMark x1="29233" y1="35463" x2="45687" y2="34345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9" t="11648" r="15115" b="13983"/>
            <a:stretch/>
          </p:blipFill>
          <p:spPr bwMode="auto">
            <a:xfrm>
              <a:off x="4174515" y="3633771"/>
              <a:ext cx="1344077" cy="140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1A4BAE3C-8667-E83E-EE06-4A31CF92E726}"/>
                </a:ext>
              </a:extLst>
            </p:cNvPr>
            <p:cNvSpPr txBox="1"/>
            <p:nvPr/>
          </p:nvSpPr>
          <p:spPr>
            <a:xfrm>
              <a:off x="3747549" y="4098824"/>
              <a:ext cx="1512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dirty="0" err="1"/>
                <a:t>lling</a:t>
              </a:r>
              <a:endParaRPr lang="pt-PT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92422DD-D8F3-84E4-ACAB-B7CECA144295}"/>
                </a:ext>
              </a:extLst>
            </p:cNvPr>
            <p:cNvSpPr txBox="1"/>
            <p:nvPr/>
          </p:nvSpPr>
          <p:spPr>
            <a:xfrm>
              <a:off x="3748124" y="3445895"/>
              <a:ext cx="2027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i="0" dirty="0"/>
                <a:t>ia com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decel="50000" autoRev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75E-6 -4.81481E-6 L 3.75E-6 0.14213 L 0.02369 0.14098 " pathEditMode="fixed" rAng="0" ptsTypes="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repeatCount="indefinite" accel="50000" decel="25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25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2" grpId="0" animBg="1"/>
      <p:bldP spid="32" grpId="1" animBg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Palavras-chave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9A0ACA6-4C52-90E1-8235-29885210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66 0.95393 L -0.00391 0.74398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74398 L -0.01771 0.5069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1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4846451" y="280093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10º TEAC</a:t>
            </a: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886103-FBD4-3781-4FDA-15089178B7CA}"/>
              </a:ext>
            </a:extLst>
          </p:cNvPr>
          <p:cNvGrpSpPr/>
          <p:nvPr/>
        </p:nvGrpSpPr>
        <p:grpSpPr>
          <a:xfrm>
            <a:off x="4038581" y="-3606837"/>
            <a:ext cx="4114839" cy="3505609"/>
            <a:chOff x="1869478" y="1810634"/>
            <a:chExt cx="4114839" cy="350560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B6597727-743B-42C1-D015-DDE4D265A895}"/>
                </a:ext>
              </a:extLst>
            </p:cNvPr>
            <p:cNvSpPr/>
            <p:nvPr/>
          </p:nvSpPr>
          <p:spPr>
            <a:xfrm>
              <a:off x="3213448" y="5084566"/>
              <a:ext cx="1447800" cy="231677"/>
            </a:xfrm>
            <a:prstGeom prst="roundRect">
              <a:avLst>
                <a:gd name="adj" fmla="val 412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12419" y="4333264"/>
              <a:ext cx="828088" cy="826273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869478" y="1810634"/>
              <a:ext cx="4114839" cy="279136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977335" y="1920305"/>
              <a:ext cx="3899128" cy="2191785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869478" y="4230908"/>
              <a:ext cx="4114839" cy="371104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977335" y="1920305"/>
              <a:ext cx="3899128" cy="160876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977335" y="2081162"/>
              <a:ext cx="3899128" cy="159061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5145279" y="2081162"/>
              <a:ext cx="731220" cy="159061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4604180" y="2081162"/>
              <a:ext cx="542947" cy="159061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4075884" y="2379128"/>
              <a:ext cx="1676296" cy="422289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075885" y="2920223"/>
              <a:ext cx="1285113" cy="89591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075884" y="3115815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4075884" y="3311409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4075884" y="3507001"/>
              <a:ext cx="1676296" cy="89611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4075884" y="3702614"/>
              <a:ext cx="932315" cy="89591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5119695" y="3713581"/>
              <a:ext cx="166360" cy="157227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5337224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5554752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5280554" y="1964172"/>
              <a:ext cx="87756" cy="73997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5443246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605938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2105291" y="2379127"/>
              <a:ext cx="628848" cy="630683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905971" y="2379127"/>
              <a:ext cx="1020031" cy="630683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105291" y="3130452"/>
              <a:ext cx="628848" cy="180976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105291" y="3400980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905971" y="3130452"/>
              <a:ext cx="1020031" cy="180976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905971" y="3400980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489;p29">
              <a:extLst>
                <a:ext uri="{FF2B5EF4-FFF2-40B4-BE49-F238E27FC236}">
                  <a16:creationId xmlns:a16="http://schemas.microsoft.com/office/drawing/2014/main" id="{E86E2CAE-296F-E9E5-8C5C-E029F2F66329}"/>
                </a:ext>
              </a:extLst>
            </p:cNvPr>
            <p:cNvSpPr/>
            <p:nvPr/>
          </p:nvSpPr>
          <p:spPr>
            <a:xfrm>
              <a:off x="2917317" y="3589373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483;p29">
              <a:extLst>
                <a:ext uri="{FF2B5EF4-FFF2-40B4-BE49-F238E27FC236}">
                  <a16:creationId xmlns:a16="http://schemas.microsoft.com/office/drawing/2014/main" id="{C8EF6D77-15A4-9F77-CDE4-739102A1CDD1}"/>
                </a:ext>
              </a:extLst>
            </p:cNvPr>
            <p:cNvSpPr/>
            <p:nvPr/>
          </p:nvSpPr>
          <p:spPr>
            <a:xfrm>
              <a:off x="2106477" y="3589373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00F2B3-A3C9-CAC1-E522-93DD9A0B90DA}"/>
              </a:ext>
            </a:extLst>
          </p:cNvPr>
          <p:cNvSpPr txBox="1"/>
          <p:nvPr/>
        </p:nvSpPr>
        <p:spPr>
          <a:xfrm>
            <a:off x="2178506" y="2644170"/>
            <a:ext cx="7834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INTERFACE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282FEAC-C244-C43E-99C1-FCE0FAEF23FF}"/>
              </a:ext>
            </a:extLst>
          </p:cNvPr>
          <p:cNvGrpSpPr/>
          <p:nvPr/>
        </p:nvGrpSpPr>
        <p:grpSpPr>
          <a:xfrm>
            <a:off x="9748564" y="2150176"/>
            <a:ext cx="7797641" cy="2230301"/>
            <a:chOff x="-9434779" y="8057332"/>
            <a:chExt cx="7797641" cy="2230301"/>
          </a:xfrm>
        </p:grpSpPr>
        <p:pic>
          <p:nvPicPr>
            <p:cNvPr id="1028" name="Picture 4" descr="Qual a senha do CADe SIMU? - Sala da Elétrica">
              <a:extLst>
                <a:ext uri="{FF2B5EF4-FFF2-40B4-BE49-F238E27FC236}">
                  <a16:creationId xmlns:a16="http://schemas.microsoft.com/office/drawing/2014/main" id="{6022C39A-E2BA-0F6F-07C6-999A74E37B94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2"/>
            <a:stretch/>
          </p:blipFill>
          <p:spPr bwMode="auto">
            <a:xfrm>
              <a:off x="-5528738" y="8062833"/>
              <a:ext cx="3891600" cy="22248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How To Download Multisim For Students - abcdeli">
              <a:extLst>
                <a:ext uri="{FF2B5EF4-FFF2-40B4-BE49-F238E27FC236}">
                  <a16:creationId xmlns:a16="http://schemas.microsoft.com/office/drawing/2014/main" id="{DB6374BB-5CA2-F051-9CF7-DBB04E085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1" b="3987"/>
            <a:stretch/>
          </p:blipFill>
          <p:spPr bwMode="auto">
            <a:xfrm>
              <a:off x="-9434779" y="8057332"/>
              <a:ext cx="3890055" cy="222403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F6038D29-8D21-B19B-046B-5D91161E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675" y="0"/>
            <a:ext cx="260985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99E9969-81FE-88CC-00A7-6F19939B95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750"/>
          <a:stretch/>
        </p:blipFill>
        <p:spPr>
          <a:xfrm>
            <a:off x="0" y="0"/>
            <a:ext cx="5638800" cy="685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7F24801-889B-76E2-2A93-03205B0AA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542" y="2152615"/>
            <a:ext cx="3906000" cy="21971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19D9D7-68B9-3681-29C6-91D67C599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567" y="2149350"/>
            <a:ext cx="3915122" cy="223977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0.0319 -4.44444E-6 L 0.0319 0.82569 L 0.12409 0.82384 " pathEditMode="fixed" rAng="0" ptsTypes="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41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3.33333E-6 L -0.32123 -0.0030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-1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3529 0.0004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3529 0.00046 L -0.6569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D33E34CB-3369-091A-D934-DB076529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0" y="2186449"/>
            <a:ext cx="4006934" cy="14428961"/>
          </a:xfrm>
          <a:prstGeom prst="rect">
            <a:avLst/>
          </a:prstGeom>
          <a:noFill/>
          <a:ln w="19050">
            <a:noFill/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F34E30A9-30A1-95C8-7E81-AB45F27B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81"/>
          <a:stretch/>
        </p:blipFill>
        <p:spPr>
          <a:xfrm>
            <a:off x="5482827" y="4378742"/>
            <a:ext cx="4273550" cy="24838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7F1197-8273-0C1E-41CC-211325B6F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259"/>
          <a:stretch/>
        </p:blipFill>
        <p:spPr>
          <a:xfrm>
            <a:off x="5405120" y="0"/>
            <a:ext cx="4470400" cy="2176781"/>
          </a:xfrm>
          <a:prstGeom prst="rect">
            <a:avLst/>
          </a:prstGeom>
        </p:spPr>
      </p:pic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11º TEAC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6597727-743B-42C1-D015-DDE4D265A895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9" name="Google Shape;459;p29"/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AB314524-206B-0FF4-7594-6EFB59006307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22C410F-677A-93D0-6B3A-68316F5906E5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D46ECFB-F09F-5456-C750-E6E278896E4C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51832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00261 -1.7780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8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3524</TotalTime>
  <Words>697</Words>
  <Application>Microsoft Office PowerPoint</Application>
  <PresentationFormat>Ecrã Panorâmico</PresentationFormat>
  <Paragraphs>159</Paragraphs>
  <Slides>37</Slides>
  <Notes>10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18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37</vt:i4>
      </vt:variant>
    </vt:vector>
  </HeadingPairs>
  <TitlesOfParts>
    <vt:vector size="57" baseType="lpstr">
      <vt:lpstr>AHDN</vt:lpstr>
      <vt:lpstr>Arial</vt:lpstr>
      <vt:lpstr>Bahnschrift</vt:lpstr>
      <vt:lpstr>Bahnschrift SemiBold Condensed</vt:lpstr>
      <vt:lpstr>Bahnschrift SemiBold SemiConden</vt:lpstr>
      <vt:lpstr>Baskerville Old Face</vt:lpstr>
      <vt:lpstr>Berlin Sans FB</vt:lpstr>
      <vt:lpstr>Berlin Sans FB Demi</vt:lpstr>
      <vt:lpstr>Calibri</vt:lpstr>
      <vt:lpstr>Calibri Light</vt:lpstr>
      <vt:lpstr>Californian FB</vt:lpstr>
      <vt:lpstr>Consolas</vt:lpstr>
      <vt:lpstr>cRAZY sTYLE</vt:lpstr>
      <vt:lpstr>Fira Code</vt:lpstr>
      <vt:lpstr>Maiandra GD</vt:lpstr>
      <vt:lpstr>Roboto Black</vt:lpstr>
      <vt:lpstr>Times New Roman</vt:lpstr>
      <vt:lpstr>Tw Cen MT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Escolha e Fundamentação do Projeto</vt:lpstr>
      <vt:lpstr>Escolha e Fundamentação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54</cp:revision>
  <dcterms:created xsi:type="dcterms:W3CDTF">2022-05-05T23:24:58Z</dcterms:created>
  <dcterms:modified xsi:type="dcterms:W3CDTF">2022-05-15T03:31:04Z</dcterms:modified>
</cp:coreProperties>
</file>